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Poppins Light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slide" Target="slides/slide19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bold.fntdata"/><Relationship Id="rId30" Type="http://schemas.openxmlformats.org/officeDocument/2006/relationships/font" Target="fonts/PoppinsLight-regular.fntdata"/><Relationship Id="rId11" Type="http://schemas.openxmlformats.org/officeDocument/2006/relationships/slide" Target="slides/slide5.xml"/><Relationship Id="rId33" Type="http://schemas.openxmlformats.org/officeDocument/2006/relationships/font" Target="fonts/Poppi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Light-italic.fntdata"/><Relationship Id="rId13" Type="http://schemas.openxmlformats.org/officeDocument/2006/relationships/slide" Target="slides/slide7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6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9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8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2f54c87d0_3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2f54c87d0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2f54c87d0_3_5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2f54c87d0_3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2f54c87d0_3_5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2f54c87d0_3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2f54c87d0_3_5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2f54c87d0_3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2f54c87d0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2f54c87d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2f54c87d0_3_5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2f54c87d0_3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2f54c87d0_1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d2f54c87d0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2f54c87d0_3_5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2f54c87d0_3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Hobbs, Andrew. “Why You Could Soon Have a Neural Network on Your Smartphone.” </a:t>
            </a:r>
            <a:r>
              <a:rPr i="1" lang="en">
                <a:solidFill>
                  <a:schemeClr val="dk1"/>
                </a:solidFill>
              </a:rPr>
              <a:t>Internet of Business</a:t>
            </a:r>
            <a:r>
              <a:rPr lang="en">
                <a:solidFill>
                  <a:schemeClr val="dk1"/>
                </a:solidFill>
              </a:rPr>
              <a:t>, 14 Feb. 2018, internetofbusiness.com/low-power-neural-network-developed/.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2f54c87d0_3_5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2f54c87d0_3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2f54c87d0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2f54c87d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2f54c87d0_3_6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2f54c87d0_3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2f54c87d0_3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2f54c87d0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2f54c87d0_3_3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2f54c87d0_3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2f54c87d0_3_4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2f54c87d0_3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2f54c87d0_3_5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2f54c87d0_3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2f54c87d0_3_6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2f54c87d0_3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2f54c87d0_3_4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2f54c87d0_3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2f54c87d0_3_4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2f54c87d0_3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Szegedy, Christian, et al. “Inception-v4, Inception-ResNet and the Impact of Residual Connections on Learning.” </a:t>
            </a:r>
            <a:r>
              <a:rPr i="1" lang="en">
                <a:solidFill>
                  <a:schemeClr val="dk1"/>
                </a:solidFill>
              </a:rPr>
              <a:t>ArXiv.org</a:t>
            </a:r>
            <a:r>
              <a:rPr lang="en">
                <a:solidFill>
                  <a:schemeClr val="dk1"/>
                </a:solidFill>
              </a:rPr>
              <a:t>, 23 Aug. 2016, arxiv.org/abs/1602.07261v2.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Kumra, Sulabh. </a:t>
            </a:r>
            <a:r>
              <a:rPr i="1" lang="en">
                <a:solidFill>
                  <a:schemeClr val="dk1"/>
                </a:solidFill>
              </a:rPr>
              <a:t>Www.researchgate.net</a:t>
            </a:r>
            <a:r>
              <a:rPr lang="en">
                <a:solidFill>
                  <a:schemeClr val="dk1"/>
                </a:solidFill>
              </a:rPr>
              <a:t>, Sept. 2017, www.researchgate.net/figure/Example-of-residual-block-in-ResNet_fig2_310953119.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2f54c87d0_3_4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2f54c87d0_3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>
            <p:ph type="ctrTitle"/>
          </p:nvPr>
        </p:nvSpPr>
        <p:spPr>
          <a:xfrm>
            <a:off x="1941910" y="1885950"/>
            <a:ext cx="66864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Century Gothic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1941910" y="3583034"/>
            <a:ext cx="6686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2"/>
          <p:cNvSpPr/>
          <p:nvPr/>
        </p:nvSpPr>
        <p:spPr>
          <a:xfrm>
            <a:off x="0" y="3242858"/>
            <a:ext cx="1308489" cy="583942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 txBox="1"/>
          <p:nvPr>
            <p:ph idx="12" type="sldNum"/>
          </p:nvPr>
        </p:nvSpPr>
        <p:spPr>
          <a:xfrm>
            <a:off x="398859" y="339715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1941909" y="457200"/>
            <a:ext cx="66864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1"/>
          <p:cNvSpPr/>
          <p:nvPr/>
        </p:nvSpPr>
        <p:spPr>
          <a:xfrm flipH="1" rot="10800000">
            <a:off x="-3142" y="238362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1" type="body"/>
          </p:nvPr>
        </p:nvSpPr>
        <p:spPr>
          <a:xfrm>
            <a:off x="2456259" y="2628900"/>
            <a:ext cx="5652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2" type="body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2"/>
          <p:cNvSpPr/>
          <p:nvPr/>
        </p:nvSpPr>
        <p:spPr>
          <a:xfrm flipH="1" rot="10800000">
            <a:off x="-3142" y="238362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20" name="Google Shape;120;p12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1941910" y="1828800"/>
            <a:ext cx="66867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3"/>
          <p:cNvSpPr/>
          <p:nvPr/>
        </p:nvSpPr>
        <p:spPr>
          <a:xfrm flipH="1" rot="10800000">
            <a:off x="-3142" y="3683791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1941909" y="3257550"/>
            <a:ext cx="6686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2" type="body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4"/>
          <p:cNvSpPr/>
          <p:nvPr/>
        </p:nvSpPr>
        <p:spPr>
          <a:xfrm flipH="1" rot="10800000">
            <a:off x="-3142" y="3683791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37" name="Google Shape;137;p14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1941909" y="470555"/>
            <a:ext cx="66864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1941909" y="3257550"/>
            <a:ext cx="6686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2" type="body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15"/>
          <p:cNvSpPr/>
          <p:nvPr/>
        </p:nvSpPr>
        <p:spPr>
          <a:xfrm flipH="1" rot="10800000">
            <a:off x="-3142" y="3683791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 rot="5400000">
            <a:off x="3827709" y="-285750"/>
            <a:ext cx="29148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16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 rot="5400000">
            <a:off x="5817460" y="1624204"/>
            <a:ext cx="3963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 rot="5400000">
            <a:off x="2389359" y="23254"/>
            <a:ext cx="3963000" cy="4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17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🠶"/>
              <a:defRPr/>
            </a:lvl2pPr>
            <a:lvl3pPr indent="-298450" lvl="2" marL="1371600" rtl="0">
              <a:spcBef>
                <a:spcPts val="800"/>
              </a:spcBef>
              <a:spcAft>
                <a:spcPts val="0"/>
              </a:spcAft>
              <a:buSzPts val="1100"/>
              <a:buChar char="🠶"/>
              <a:defRPr/>
            </a:lvl3pPr>
            <a:lvl4pPr indent="-285750" lvl="3" marL="182880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4pPr>
            <a:lvl5pPr indent="-285750" lvl="4" marL="228600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5pPr>
            <a:lvl6pPr indent="-285750" lvl="5" marL="274320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6pPr>
            <a:lvl7pPr indent="-285750" lvl="6" marL="320040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7pPr>
            <a:lvl8pPr indent="-285750" lvl="7" marL="365760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8pPr>
            <a:lvl9pPr indent="-285750" lvl="8" marL="411480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3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indent="-431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8" name="Google Shape;178;p22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mask">
  <p:cSld name="TITLE_AND_BODY_1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187" name="Google Shape;187;p24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4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6" name="Google Shape;196;p25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1" name="Google Shape;201;p26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2" name="Google Shape;202;p26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illustration">
  <p:cSld name="TITLE_ONLY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illustration">
  <p:cSld name="BLANK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type="title"/>
          </p:nvPr>
        </p:nvSpPr>
        <p:spPr>
          <a:xfrm>
            <a:off x="1941910" y="3600450"/>
            <a:ext cx="6686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4"/>
          <p:cNvSpPr/>
          <p:nvPr>
            <p:ph idx="2" type="pic"/>
          </p:nvPr>
        </p:nvSpPr>
        <p:spPr>
          <a:xfrm>
            <a:off x="1941909" y="476224"/>
            <a:ext cx="66867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" type="body"/>
          </p:nvPr>
        </p:nvSpPr>
        <p:spPr>
          <a:xfrm>
            <a:off x="1941910" y="4025503"/>
            <a:ext cx="6686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6" name="Google Shape;56;p4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4"/>
          <p:cNvSpPr/>
          <p:nvPr/>
        </p:nvSpPr>
        <p:spPr>
          <a:xfrm flipH="1" rot="10800000">
            <a:off x="-3142" y="3683791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1941909" y="1600200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5393060" y="1594667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5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6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1941909" y="1544063"/>
            <a:ext cx="66864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1941909" y="2647597"/>
            <a:ext cx="66864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7"/>
          <p:cNvSpPr/>
          <p:nvPr/>
        </p:nvSpPr>
        <p:spPr>
          <a:xfrm flipH="1" rot="10800000">
            <a:off x="-3142" y="238362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 txBox="1"/>
          <p:nvPr>
            <p:ph idx="12" type="sldNum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" type="body"/>
          </p:nvPr>
        </p:nvSpPr>
        <p:spPr>
          <a:xfrm>
            <a:off x="2204530" y="1479527"/>
            <a:ext cx="2994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8"/>
          <p:cNvSpPr txBox="1"/>
          <p:nvPr>
            <p:ph idx="2" type="body"/>
          </p:nvPr>
        </p:nvSpPr>
        <p:spPr>
          <a:xfrm>
            <a:off x="1941909" y="1911725"/>
            <a:ext cx="32571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3" type="body"/>
          </p:nvPr>
        </p:nvSpPr>
        <p:spPr>
          <a:xfrm>
            <a:off x="5629972" y="1477106"/>
            <a:ext cx="2999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8"/>
          <p:cNvSpPr txBox="1"/>
          <p:nvPr>
            <p:ph idx="4" type="body"/>
          </p:nvPr>
        </p:nvSpPr>
        <p:spPr>
          <a:xfrm>
            <a:off x="5375218" y="1909304"/>
            <a:ext cx="32541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8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1941909" y="334566"/>
            <a:ext cx="2628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entury Gothic"/>
              <a:buNone/>
              <a:defRPr b="0"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4742259" y="334566"/>
            <a:ext cx="3886200" cy="4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indent="-317500" lvl="8" marL="41148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2" type="body"/>
          </p:nvPr>
        </p:nvSpPr>
        <p:spPr>
          <a:xfrm>
            <a:off x="1941909" y="1198960"/>
            <a:ext cx="26289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2" y="171449"/>
            <a:ext cx="2138625" cy="4978942"/>
            <a:chOff x="2487613" y="285750"/>
            <a:chExt cx="2428875" cy="5654676"/>
          </a:xfrm>
        </p:grpSpPr>
        <p:sp>
          <p:nvSpPr>
            <p:cNvPr id="7" name="Google Shape;7;p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573338" y="2817813"/>
              <a:ext cx="700088" cy="2835274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148013" y="1282700"/>
              <a:ext cx="1768475" cy="3448051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1"/>
          <p:cNvGrpSpPr/>
          <p:nvPr/>
        </p:nvGrpSpPr>
        <p:grpSpPr>
          <a:xfrm>
            <a:off x="20452" y="-589"/>
            <a:ext cx="1767516" cy="5140556"/>
            <a:chOff x="6627813" y="194833"/>
            <a:chExt cx="1952625" cy="5678918"/>
          </a:xfrm>
        </p:grpSpPr>
        <p:sp>
          <p:nvSpPr>
            <p:cNvPr id="20" name="Google Shape;20;p1"/>
            <p:cNvSpPr/>
            <p:nvPr/>
          </p:nvSpPr>
          <p:spPr>
            <a:xfrm>
              <a:off x="6627813" y="194833"/>
              <a:ext cx="409575" cy="3646489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037388" y="3811588"/>
              <a:ext cx="457200" cy="1852614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1"/>
          <p:cNvSpPr/>
          <p:nvPr/>
        </p:nvSpPr>
        <p:spPr>
          <a:xfrm>
            <a:off x="0" y="0"/>
            <a:ext cx="137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"/>
          <p:cNvSpPr txBox="1"/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1"/>
          <p:cNvSpPr txBox="1"/>
          <p:nvPr>
            <p:ph idx="1" type="body"/>
          </p:nvPr>
        </p:nvSpPr>
        <p:spPr>
          <a:xfrm>
            <a:off x="1941909" y="1600200"/>
            <a:ext cx="66867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845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🠶"/>
              <a:defRPr b="0" i="0" sz="11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57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57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1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1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1"/>
          <p:cNvSpPr txBox="1"/>
          <p:nvPr>
            <p:ph idx="12" type="sldNum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Relationship Id="rId5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jpg"/><Relationship Id="rId10" Type="http://schemas.openxmlformats.org/officeDocument/2006/relationships/image" Target="../media/image26.jpg"/><Relationship Id="rId13" Type="http://schemas.openxmlformats.org/officeDocument/2006/relationships/image" Target="../media/image29.jp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35.jpg"/><Relationship Id="rId5" Type="http://schemas.openxmlformats.org/officeDocument/2006/relationships/image" Target="../media/image33.jpg"/><Relationship Id="rId6" Type="http://schemas.openxmlformats.org/officeDocument/2006/relationships/image" Target="../media/image28.jpg"/><Relationship Id="rId7" Type="http://schemas.openxmlformats.org/officeDocument/2006/relationships/image" Target="../media/image23.jpg"/><Relationship Id="rId8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ctrTitle"/>
          </p:nvPr>
        </p:nvSpPr>
        <p:spPr>
          <a:xfrm>
            <a:off x="609600" y="544025"/>
            <a:ext cx="59418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Trash Classification</a:t>
            </a:r>
            <a:endParaRPr/>
          </a:p>
        </p:txBody>
      </p:sp>
      <p:sp>
        <p:nvSpPr>
          <p:cNvPr id="225" name="Google Shape;225;p32"/>
          <p:cNvSpPr txBox="1"/>
          <p:nvPr>
            <p:ph idx="4294967295" type="subTitle"/>
          </p:nvPr>
        </p:nvSpPr>
        <p:spPr>
          <a:xfrm>
            <a:off x="609600" y="2553375"/>
            <a:ext cx="4915800" cy="50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DATA 2040 Final Project Screencast</a:t>
            </a:r>
            <a:endParaRPr i="1" sz="1900"/>
          </a:p>
        </p:txBody>
      </p:sp>
      <p:sp>
        <p:nvSpPr>
          <p:cNvPr id="226" name="Google Shape;226;p32"/>
          <p:cNvSpPr txBox="1"/>
          <p:nvPr/>
        </p:nvSpPr>
        <p:spPr>
          <a:xfrm>
            <a:off x="1494700" y="4328563"/>
            <a:ext cx="17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: bit.ly/2RPGLhr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4385511"/>
            <a:ext cx="1029980" cy="2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>
            <p:ph idx="4294967295" type="subTitle"/>
          </p:nvPr>
        </p:nvSpPr>
        <p:spPr>
          <a:xfrm>
            <a:off x="609600" y="3054075"/>
            <a:ext cx="5379600" cy="7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/>
              <a:t>Team TBData 2.5:</a:t>
            </a:r>
            <a:endParaRPr i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/>
              <a:t>Harry Chalfin, Connor Uzzo, </a:t>
            </a:r>
            <a:endParaRPr i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/>
              <a:t>Xiongfeng (Alex) Wang, Shuya Zhang</a:t>
            </a:r>
            <a:endParaRPr i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Second Model: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Transfer Learning to TACO Dataset</a:t>
            </a:r>
            <a:endParaRPr sz="3000"/>
          </a:p>
        </p:txBody>
      </p:sp>
      <p:sp>
        <p:nvSpPr>
          <p:cNvPr id="345" name="Google Shape;345;p41"/>
          <p:cNvSpPr txBox="1"/>
          <p:nvPr>
            <p:ph idx="1" type="body"/>
          </p:nvPr>
        </p:nvSpPr>
        <p:spPr>
          <a:xfrm>
            <a:off x="600900" y="3407650"/>
            <a:ext cx="82317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99"/>
              <a:t>Training Parameters: </a:t>
            </a:r>
            <a:endParaRPr b="1" sz="1499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99"/>
              <a:t>Initial learning rate for regular training = 7e-5, with 0.94 decay rate over 5,000 steps. </a:t>
            </a:r>
            <a:endParaRPr sz="1499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99"/>
              <a:t>For fine tuning, initial learning rate = 7e-7 with 0.96 decay rate over 10,000 steps. </a:t>
            </a:r>
            <a:endParaRPr sz="1499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99"/>
              <a:t>An early stopping callback was also applied, to stop training after 5 epochs of no improvement</a:t>
            </a:r>
            <a:endParaRPr sz="1499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66492" cy="22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195" y="1152475"/>
            <a:ext cx="4358429" cy="22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Third Model</a:t>
            </a:r>
            <a:r>
              <a:rPr lang="en" sz="3000"/>
              <a:t>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TACO Dataset Without Background</a:t>
            </a:r>
            <a:endParaRPr sz="3000"/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75" y="1261975"/>
            <a:ext cx="4658550" cy="22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 rotWithShape="1">
          <a:blip r:embed="rId4">
            <a:alphaModFix/>
          </a:blip>
          <a:srcRect b="0" l="5908" r="0" t="0"/>
          <a:stretch/>
        </p:blipFill>
        <p:spPr>
          <a:xfrm>
            <a:off x="4629800" y="1306500"/>
            <a:ext cx="4399475" cy="22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311700" y="3565800"/>
            <a:ext cx="8231700" cy="8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99"/>
              <a:t>Training Parameters: Same as the one on Thung data</a:t>
            </a:r>
            <a:endParaRPr sz="1499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99"/>
              <a:t>Significant overfitting problem here</a:t>
            </a:r>
            <a:endParaRPr sz="1499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Fourth Model</a:t>
            </a:r>
            <a:r>
              <a:rPr lang="en" sz="3000"/>
              <a:t>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Thung + TACO Without Background</a:t>
            </a:r>
            <a:endParaRPr sz="3000"/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464100"/>
            <a:ext cx="6493574" cy="35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/>
        </p:nvSpPr>
        <p:spPr>
          <a:xfrm>
            <a:off x="5578775" y="2695250"/>
            <a:ext cx="31818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</a:t>
            </a: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nitial_learning_rate=7e-5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decay_steps=5000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decay_rate=0.94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earty_stopping _patience=5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311700" y="970825"/>
            <a:ext cx="286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5489 training, 1828 testing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6" name="Google Shape;366;p43"/>
          <p:cNvSpPr/>
          <p:nvPr/>
        </p:nvSpPr>
        <p:spPr>
          <a:xfrm>
            <a:off x="5626325" y="4206650"/>
            <a:ext cx="25305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Overfitting and potential data not well mixed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7" name="Google Shape;367;p43"/>
          <p:cNvSpPr/>
          <p:nvPr/>
        </p:nvSpPr>
        <p:spPr>
          <a:xfrm rot="7342595">
            <a:off x="4095385" y="2044908"/>
            <a:ext cx="431948" cy="73198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1725"/>
            <a:ext cx="6416899" cy="3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5569200" y="2238025"/>
            <a:ext cx="27888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initial_learning_rate=7e-7</a:t>
            </a:r>
            <a:endParaRPr sz="1600">
              <a:solidFill>
                <a:schemeClr val="accent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decay_steps=5000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decay_rate=0.94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earty_stopping _patience=5</a:t>
            </a:r>
            <a:endParaRPr sz="1000">
              <a:highlight>
                <a:srgbClr val="FFFFFF"/>
              </a:highlight>
            </a:endParaRPr>
          </a:p>
        </p:txBody>
      </p:sp>
      <p:sp>
        <p:nvSpPr>
          <p:cNvPr id="375" name="Google Shape;375;p44"/>
          <p:cNvSpPr/>
          <p:nvPr/>
        </p:nvSpPr>
        <p:spPr>
          <a:xfrm>
            <a:off x="8051125" y="2305125"/>
            <a:ext cx="2493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5660000" y="3535700"/>
            <a:ext cx="25305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Model not training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Fourth Model: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Thung + TACO Without Background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225" y="1017725"/>
            <a:ext cx="513102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/>
          <p:nvPr/>
        </p:nvSpPr>
        <p:spPr>
          <a:xfrm>
            <a:off x="2168425" y="3403255"/>
            <a:ext cx="1241100" cy="393600"/>
          </a:xfrm>
          <a:prstGeom prst="homePlate">
            <a:avLst>
              <a:gd fmla="val 32030" name="adj"/>
            </a:avLst>
          </a:prstGeom>
          <a:solidFill>
            <a:srgbClr val="52A55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Plastic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2168425" y="2844435"/>
            <a:ext cx="1241100" cy="393600"/>
          </a:xfrm>
          <a:prstGeom prst="homePlate">
            <a:avLst>
              <a:gd fmla="val 32030" name="adj"/>
            </a:avLst>
          </a:prstGeom>
          <a:solidFill>
            <a:srgbClr val="7CBE5F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Paper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2168425" y="2285615"/>
            <a:ext cx="1241100" cy="393600"/>
          </a:xfrm>
          <a:prstGeom prst="homePlate">
            <a:avLst>
              <a:gd fmla="val 32030" name="adj"/>
            </a:avLst>
          </a:prstGeom>
          <a:solidFill>
            <a:srgbClr val="7CBE5F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Metal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2168425" y="1726795"/>
            <a:ext cx="1241100" cy="393600"/>
          </a:xfrm>
          <a:prstGeom prst="homePlate">
            <a:avLst>
              <a:gd fmla="val 32030" name="adj"/>
            </a:avLst>
          </a:prstGeom>
          <a:solidFill>
            <a:srgbClr val="A7D86D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Glass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9" name="Google Shape;389;p45"/>
          <p:cNvSpPr/>
          <p:nvPr/>
        </p:nvSpPr>
        <p:spPr>
          <a:xfrm>
            <a:off x="2168425" y="1167975"/>
            <a:ext cx="1241100" cy="393600"/>
          </a:xfrm>
          <a:prstGeom prst="homePlate">
            <a:avLst>
              <a:gd fmla="val 32030" name="adj"/>
            </a:avLst>
          </a:prstGeom>
          <a:solidFill>
            <a:srgbClr val="A7D86D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Cardboard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0" name="Google Shape;390;p45"/>
          <p:cNvSpPr/>
          <p:nvPr/>
        </p:nvSpPr>
        <p:spPr>
          <a:xfrm>
            <a:off x="2168425" y="3962075"/>
            <a:ext cx="1241100" cy="393600"/>
          </a:xfrm>
          <a:prstGeom prst="homePlate">
            <a:avLst>
              <a:gd fmla="val 32030" name="adj"/>
            </a:avLst>
          </a:prstGeom>
          <a:solidFill>
            <a:srgbClr val="52A55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Trash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6"/>
          <p:cNvSpPr txBox="1"/>
          <p:nvPr>
            <p:ph type="title"/>
          </p:nvPr>
        </p:nvSpPr>
        <p:spPr>
          <a:xfrm>
            <a:off x="311700" y="434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Efforts</a:t>
            </a:r>
            <a:r>
              <a:rPr lang="en" sz="3000"/>
              <a:t> We Made to Curb Overfitting:</a:t>
            </a:r>
            <a:endParaRPr sz="3000"/>
          </a:p>
        </p:txBody>
      </p:sp>
      <p:sp>
        <p:nvSpPr>
          <p:cNvPr id="397" name="Google Shape;397;p46"/>
          <p:cNvSpPr txBox="1"/>
          <p:nvPr>
            <p:ph idx="1" type="body"/>
          </p:nvPr>
        </p:nvSpPr>
        <p:spPr>
          <a:xfrm>
            <a:off x="652300" y="2005275"/>
            <a:ext cx="3985500" cy="261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Make sure the data are well-mixed 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Oversample and change class_weight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Add dense layer and dropouts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Freeze the base and the unfreeze it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6"/>
          <p:cNvSpPr/>
          <p:nvPr/>
        </p:nvSpPr>
        <p:spPr>
          <a:xfrm>
            <a:off x="1229750" y="1219650"/>
            <a:ext cx="25305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Efforts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9" name="Google Shape;399;p46"/>
          <p:cNvSpPr/>
          <p:nvPr/>
        </p:nvSpPr>
        <p:spPr>
          <a:xfrm>
            <a:off x="5469150" y="1219650"/>
            <a:ext cx="25305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Next Steps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0" name="Google Shape;400;p46"/>
          <p:cNvPicPr preferRelativeResize="0"/>
          <p:nvPr/>
        </p:nvPicPr>
        <p:blipFill rotWithShape="1">
          <a:blip r:embed="rId3">
            <a:alphaModFix/>
          </a:blip>
          <a:srcRect b="23389" l="0" r="16527" t="0"/>
          <a:stretch/>
        </p:blipFill>
        <p:spPr>
          <a:xfrm>
            <a:off x="5283975" y="2338525"/>
            <a:ext cx="1179398" cy="144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675" y="2432588"/>
            <a:ext cx="1543662" cy="1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6"/>
          <p:cNvSpPr txBox="1"/>
          <p:nvPr/>
        </p:nvSpPr>
        <p:spPr>
          <a:xfrm>
            <a:off x="5046275" y="1994275"/>
            <a:ext cx="348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Adjust the background color</a:t>
            </a: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/>
          </a:p>
        </p:txBody>
      </p:sp>
      <p:sp>
        <p:nvSpPr>
          <p:cNvPr id="403" name="Google Shape;403;p46"/>
          <p:cNvSpPr txBox="1"/>
          <p:nvPr/>
        </p:nvSpPr>
        <p:spPr>
          <a:xfrm>
            <a:off x="4993800" y="3901350"/>
            <a:ext cx="348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More investigate into IRN</a:t>
            </a:r>
            <a:endParaRPr/>
          </a:p>
        </p:txBody>
      </p:sp>
      <p:sp>
        <p:nvSpPr>
          <p:cNvPr id="404" name="Google Shape;404;p46"/>
          <p:cNvSpPr/>
          <p:nvPr/>
        </p:nvSpPr>
        <p:spPr>
          <a:xfrm rot="-5400000">
            <a:off x="6442208" y="2694187"/>
            <a:ext cx="432000" cy="732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411" name="Google Shape;411;p4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/>
              <a:t>Improve Fine Detail Recognition</a:t>
            </a:r>
            <a:endParaRPr b="1"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a finer image resolution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Common misclassifications were plastic/trash and plastic/glass</a:t>
            </a:r>
            <a:endParaRPr sz="1700"/>
          </a:p>
        </p:txBody>
      </p:sp>
      <p:sp>
        <p:nvSpPr>
          <p:cNvPr id="412" name="Google Shape;412;p47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/>
              <a:t>Diversify Image Backgrounds</a:t>
            </a:r>
            <a:endParaRPr b="1"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multiple datasets with images of trash in different settings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Generalize the model to recognize only the trash object, not the background</a:t>
            </a:r>
            <a:endParaRPr sz="1700"/>
          </a:p>
        </p:txBody>
      </p:sp>
      <p:pic>
        <p:nvPicPr>
          <p:cNvPr id="413" name="Google Shape;4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25" y="2571751"/>
            <a:ext cx="2936313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20" name="Google Shape;420;p48"/>
          <p:cNvSpPr txBox="1"/>
          <p:nvPr>
            <p:ph idx="1" type="body"/>
          </p:nvPr>
        </p:nvSpPr>
        <p:spPr>
          <a:xfrm>
            <a:off x="311700" y="986250"/>
            <a:ext cx="6193500" cy="28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Deep learning can be useful for trash classification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is much easier to classify images of trash on blank backgrounds than on random backgrounds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transfer learning model performed about as well as the model trained only on new data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training on data with its </a:t>
            </a:r>
            <a:r>
              <a:rPr lang="en" sz="1800"/>
              <a:t>background</a:t>
            </a:r>
            <a:r>
              <a:rPr lang="en" sz="1800"/>
              <a:t> removed artificially has overfitting problem and needs to be improved.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721" y="2782547"/>
            <a:ext cx="2456557" cy="21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457200" y="3786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427" name="Google Shape;427;p49"/>
          <p:cNvSpPr txBox="1"/>
          <p:nvPr>
            <p:ph idx="1" type="body"/>
          </p:nvPr>
        </p:nvSpPr>
        <p:spPr>
          <a:xfrm>
            <a:off x="457200" y="1398675"/>
            <a:ext cx="8194200" cy="35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Hobbs, Andrew. “Why You Could Soon Have a Neural Network on Your Smartphone.” </a:t>
            </a: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of Business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14 Feb. 2018, internetofbusiness.com/low-power-neural-network-developed/.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Kumra, Sulabh. </a:t>
            </a: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Www.researchgate.net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Sept. 2017, www.researchgate.net/figure/Example-of-residual-block-in-ResNet_fig2_310953119.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Szegedy, Christian, et al. “Inception-v4, Inception-ResNet and the Impact of Residual Connections on Learning.” </a:t>
            </a: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ArXiv.org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23 Aug. 2016, arxiv.org/abs/1602.07261v2.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P. F. Proenca and P. Simoes, “Taco:  Trash annotations in context for litter detection,”  (2020), arXiv:2003.06975 [cs.CV].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>
            <p:ph idx="4294967295" type="ctrTitle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33" name="Google Shape;433;p50"/>
          <p:cNvSpPr txBox="1"/>
          <p:nvPr>
            <p:ph idx="4294967295" type="subTitle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434" name="Google Shape;434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254 millions tons of trash annually in USA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Environmental problem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Unpleasant job -- need for AI solution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Challenges: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Deformed trash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Environment/surroundings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750" y="980975"/>
            <a:ext cx="3400375" cy="21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34137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 Description: Thung Data</a:t>
            </a:r>
            <a:endParaRPr sz="3600"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4221875" y="3405624"/>
            <a:ext cx="2976900" cy="13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Rather clean background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object in each image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deformed</a:t>
            </a:r>
            <a:endParaRPr sz="1400"/>
          </a:p>
        </p:txBody>
      </p:sp>
      <p:grpSp>
        <p:nvGrpSpPr>
          <p:cNvPr id="244" name="Google Shape;244;p34"/>
          <p:cNvGrpSpPr/>
          <p:nvPr/>
        </p:nvGrpSpPr>
        <p:grpSpPr>
          <a:xfrm>
            <a:off x="387889" y="1671261"/>
            <a:ext cx="3064786" cy="2755301"/>
            <a:chOff x="3778727" y="4460423"/>
            <a:chExt cx="720160" cy="647438"/>
          </a:xfrm>
        </p:grpSpPr>
        <p:sp>
          <p:nvSpPr>
            <p:cNvPr id="245" name="Google Shape;245;p34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17D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Cardboard</a:t>
              </a:r>
              <a:endParaRPr b="1" i="0" sz="12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rgbClr val="65617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17D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Trash</a:t>
              </a:r>
              <a:endParaRPr b="1" i="0" sz="12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17D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Paper</a:t>
              </a:r>
              <a:endParaRPr b="1" i="0" sz="12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rgbClr val="52A5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17D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Plastic</a:t>
              </a:r>
              <a:endParaRPr b="1" i="0" sz="12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rgbClr val="7CBE5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17D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Glass</a:t>
              </a:r>
              <a:endParaRPr b="1" i="0" sz="12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17D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Metal</a:t>
              </a:r>
              <a:endParaRPr b="1" i="0" sz="12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ECEB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17D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cxnSp>
        <p:nvCxnSpPr>
          <p:cNvPr id="252" name="Google Shape;252;p34"/>
          <p:cNvCxnSpPr/>
          <p:nvPr/>
        </p:nvCxnSpPr>
        <p:spPr>
          <a:xfrm>
            <a:off x="2875522" y="2131654"/>
            <a:ext cx="897600" cy="0"/>
          </a:xfrm>
          <a:prstGeom prst="straightConnector1">
            <a:avLst/>
          </a:prstGeom>
          <a:noFill/>
          <a:ln cap="flat" cmpd="sng" w="9525">
            <a:solidFill>
              <a:srgbClr val="A7D86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3" name="Google Shape;253;p34"/>
          <p:cNvSpPr txBox="1"/>
          <p:nvPr/>
        </p:nvSpPr>
        <p:spPr>
          <a:xfrm>
            <a:off x="3825574" y="1985525"/>
            <a:ext cx="548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595</a:t>
            </a:r>
            <a:endParaRPr sz="10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>
            <a:off x="2743292" y="2540745"/>
            <a:ext cx="1029900" cy="0"/>
          </a:xfrm>
          <a:prstGeom prst="straightConnector1">
            <a:avLst/>
          </a:prstGeom>
          <a:noFill/>
          <a:ln cap="flat" cmpd="sng" w="9525">
            <a:solidFill>
              <a:srgbClr val="7CBE5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5" name="Google Shape;255;p34"/>
          <p:cNvSpPr txBox="1"/>
          <p:nvPr/>
        </p:nvSpPr>
        <p:spPr>
          <a:xfrm>
            <a:off x="3825574" y="2394605"/>
            <a:ext cx="548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502</a:t>
            </a:r>
            <a:endParaRPr sz="10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56" name="Google Shape;256;p34"/>
          <p:cNvCxnSpPr/>
          <p:nvPr/>
        </p:nvCxnSpPr>
        <p:spPr>
          <a:xfrm>
            <a:off x="2555383" y="2949836"/>
            <a:ext cx="1217700" cy="0"/>
          </a:xfrm>
          <a:prstGeom prst="straightConnector1">
            <a:avLst/>
          </a:prstGeom>
          <a:noFill/>
          <a:ln cap="flat" cmpd="sng" w="9525">
            <a:solidFill>
              <a:srgbClr val="52A55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7" name="Google Shape;257;p34"/>
          <p:cNvSpPr txBox="1"/>
          <p:nvPr/>
        </p:nvSpPr>
        <p:spPr>
          <a:xfrm>
            <a:off x="3825574" y="2803686"/>
            <a:ext cx="548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483</a:t>
            </a:r>
            <a:endParaRPr sz="10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58" name="Google Shape;258;p34"/>
          <p:cNvCxnSpPr/>
          <p:nvPr/>
        </p:nvCxnSpPr>
        <p:spPr>
          <a:xfrm>
            <a:off x="2395314" y="3358906"/>
            <a:ext cx="1377900" cy="0"/>
          </a:xfrm>
          <a:prstGeom prst="straightConnector1">
            <a:avLst/>
          </a:prstGeom>
          <a:noFill/>
          <a:ln cap="flat" cmpd="sng" w="9525">
            <a:solidFill>
              <a:srgbClr val="D8D5EB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9" name="Google Shape;259;p34"/>
          <p:cNvSpPr txBox="1"/>
          <p:nvPr/>
        </p:nvSpPr>
        <p:spPr>
          <a:xfrm>
            <a:off x="3825574" y="3212766"/>
            <a:ext cx="548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411</a:t>
            </a:r>
            <a:endParaRPr sz="10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60" name="Google Shape;260;p34"/>
          <p:cNvCxnSpPr/>
          <p:nvPr/>
        </p:nvCxnSpPr>
        <p:spPr>
          <a:xfrm>
            <a:off x="2221315" y="3767997"/>
            <a:ext cx="1551900" cy="0"/>
          </a:xfrm>
          <a:prstGeom prst="straightConnector1">
            <a:avLst/>
          </a:prstGeom>
          <a:noFill/>
          <a:ln cap="flat" cmpd="sng" w="9525">
            <a:solidFill>
              <a:srgbClr val="A7A4B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1" name="Google Shape;261;p34"/>
          <p:cNvSpPr txBox="1"/>
          <p:nvPr/>
        </p:nvSpPr>
        <p:spPr>
          <a:xfrm>
            <a:off x="3825574" y="3621846"/>
            <a:ext cx="548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404</a:t>
            </a:r>
            <a:endParaRPr sz="10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62" name="Google Shape;262;p34"/>
          <p:cNvCxnSpPr/>
          <p:nvPr/>
        </p:nvCxnSpPr>
        <p:spPr>
          <a:xfrm>
            <a:off x="2040372" y="4177067"/>
            <a:ext cx="1725600" cy="0"/>
          </a:xfrm>
          <a:prstGeom prst="straightConnector1">
            <a:avLst/>
          </a:prstGeom>
          <a:noFill/>
          <a:ln cap="flat" cmpd="sng" w="9525">
            <a:solidFill>
              <a:srgbClr val="65617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3" name="Google Shape;263;p34"/>
          <p:cNvSpPr txBox="1"/>
          <p:nvPr/>
        </p:nvSpPr>
        <p:spPr>
          <a:xfrm>
            <a:off x="3825574" y="4030927"/>
            <a:ext cx="548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138</a:t>
            </a:r>
            <a:endParaRPr sz="10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50" y="3258625"/>
            <a:ext cx="17811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288" y="1015200"/>
            <a:ext cx="2707975" cy="17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368825"/>
            <a:ext cx="8572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Dataset De</a:t>
            </a:r>
            <a:r>
              <a:rPr lang="en" sz="3000"/>
              <a:t>scription: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TACO (Trash Annotations in Context</a:t>
            </a:r>
            <a:r>
              <a:rPr lang="en" sz="3000"/>
              <a:t>)</a:t>
            </a:r>
            <a:endParaRPr sz="3000"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3140938" y="2730500"/>
            <a:ext cx="3220375" cy="2130550"/>
            <a:chOff x="5923625" y="2679200"/>
            <a:chExt cx="3220375" cy="2130550"/>
          </a:xfrm>
        </p:grpSpPr>
        <p:pic>
          <p:nvPicPr>
            <p:cNvPr id="273" name="Google Shape;273;p35"/>
            <p:cNvPicPr preferRelativeResize="0"/>
            <p:nvPr/>
          </p:nvPicPr>
          <p:blipFill rotWithShape="1">
            <a:blip r:embed="rId4">
              <a:alphaModFix/>
            </a:blip>
            <a:srcRect b="12236" l="29146" r="24383" t="9675"/>
            <a:stretch/>
          </p:blipFill>
          <p:spPr>
            <a:xfrm>
              <a:off x="5923625" y="2679200"/>
              <a:ext cx="3220375" cy="213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5"/>
            <p:cNvPicPr preferRelativeResize="0"/>
            <p:nvPr/>
          </p:nvPicPr>
          <p:blipFill rotWithShape="1">
            <a:blip r:embed="rId4">
              <a:alphaModFix/>
            </a:blip>
            <a:srcRect b="86300" l="0" r="74908" t="5739"/>
            <a:stretch/>
          </p:blipFill>
          <p:spPr>
            <a:xfrm>
              <a:off x="6229425" y="2724150"/>
              <a:ext cx="1738900" cy="21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5"/>
            <p:cNvPicPr preferRelativeResize="0"/>
            <p:nvPr/>
          </p:nvPicPr>
          <p:blipFill rotWithShape="1">
            <a:blip r:embed="rId4">
              <a:alphaModFix/>
            </a:blip>
            <a:srcRect b="55417" l="90819" r="472" t="17014"/>
            <a:stretch/>
          </p:blipFill>
          <p:spPr>
            <a:xfrm>
              <a:off x="8030193" y="3131731"/>
              <a:ext cx="866462" cy="10798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25" y="939000"/>
            <a:ext cx="2162205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 rotWithShape="1">
          <a:blip r:embed="rId6">
            <a:alphaModFix/>
          </a:blip>
          <a:srcRect b="18334" l="0" r="0" t="0"/>
          <a:stretch/>
        </p:blipFill>
        <p:spPr>
          <a:xfrm>
            <a:off x="6715375" y="1082850"/>
            <a:ext cx="1949500" cy="21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6132700" y="3354725"/>
            <a:ext cx="2813400" cy="157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Thung: 2533 samples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TACO: 1500 images, 4782 samples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Combined: 7315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0" l="0" r="22540" t="0"/>
          <a:stretch/>
        </p:blipFill>
        <p:spPr>
          <a:xfrm>
            <a:off x="152400" y="2983000"/>
            <a:ext cx="7083124" cy="20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61325"/>
            <a:ext cx="8839202" cy="208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6881" y="2837825"/>
            <a:ext cx="2241768" cy="20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368825"/>
            <a:ext cx="8572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Dataset Description: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TACO (Trash Annotations in Context)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Dataset Engineering: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TACO, Background Removed</a:t>
            </a:r>
            <a:endParaRPr sz="3000"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9228"/>
            <a:ext cx="2766881" cy="368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432" y="1039228"/>
            <a:ext cx="2766900" cy="3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8582" y="1017737"/>
            <a:ext cx="2819850" cy="37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Dataset Engineering: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Multiple Segmentation</a:t>
            </a:r>
            <a:endParaRPr sz="3000"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838" y="1530550"/>
            <a:ext cx="4045901" cy="303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573" y="1970588"/>
            <a:ext cx="2885402" cy="216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5">
            <a:alphaModFix/>
          </a:blip>
          <a:srcRect b="0" l="20318" r="32798" t="0"/>
          <a:stretch/>
        </p:blipFill>
        <p:spPr>
          <a:xfrm>
            <a:off x="3861475" y="1454350"/>
            <a:ext cx="1768627" cy="28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 rotWithShape="1">
          <a:blip r:embed="rId6">
            <a:alphaModFix/>
          </a:blip>
          <a:srcRect b="0" l="65808" r="0" t="0"/>
          <a:stretch/>
        </p:blipFill>
        <p:spPr>
          <a:xfrm>
            <a:off x="7336900" y="776559"/>
            <a:ext cx="1692375" cy="371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 rotWithShape="1">
          <a:blip r:embed="rId7">
            <a:alphaModFix/>
          </a:blip>
          <a:srcRect b="0" l="55432" r="19889" t="33426"/>
          <a:stretch/>
        </p:blipFill>
        <p:spPr>
          <a:xfrm>
            <a:off x="6056250" y="1680187"/>
            <a:ext cx="1692375" cy="34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 rotWithShape="1">
          <a:blip r:embed="rId8">
            <a:alphaModFix/>
          </a:blip>
          <a:srcRect b="44717" l="59093" r="23250" t="35035"/>
          <a:stretch/>
        </p:blipFill>
        <p:spPr>
          <a:xfrm>
            <a:off x="6329225" y="859700"/>
            <a:ext cx="1146470" cy="9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9">
            <a:alphaModFix/>
          </a:blip>
          <a:srcRect b="42598" l="41160" r="39345" t="35356"/>
          <a:stretch/>
        </p:blipFill>
        <p:spPr>
          <a:xfrm>
            <a:off x="5029225" y="1398199"/>
            <a:ext cx="1162573" cy="98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 rotWithShape="1">
          <a:blip r:embed="rId10">
            <a:alphaModFix/>
          </a:blip>
          <a:srcRect b="53696" l="27162" r="57244" t="29102"/>
          <a:stretch/>
        </p:blipFill>
        <p:spPr>
          <a:xfrm>
            <a:off x="4027202" y="1682950"/>
            <a:ext cx="692224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 rotWithShape="1">
          <a:blip r:embed="rId11">
            <a:alphaModFix/>
          </a:blip>
          <a:srcRect b="0" l="40235" r="36512" t="33779"/>
          <a:stretch/>
        </p:blipFill>
        <p:spPr>
          <a:xfrm>
            <a:off x="5029225" y="2150599"/>
            <a:ext cx="1162573" cy="248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6205" y="2966975"/>
            <a:ext cx="2440807" cy="17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0642" y="1093938"/>
            <a:ext cx="2411935" cy="174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 rotWithShape="1">
          <a:blip r:embed="rId14">
            <a:alphaModFix/>
          </a:blip>
          <a:srcRect b="60504" l="80476" r="4984" t="28360"/>
          <a:stretch/>
        </p:blipFill>
        <p:spPr>
          <a:xfrm>
            <a:off x="7942225" y="1110249"/>
            <a:ext cx="997115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>
            <p:ph type="title"/>
          </p:nvPr>
        </p:nvSpPr>
        <p:spPr>
          <a:xfrm>
            <a:off x="3122700" y="4003550"/>
            <a:ext cx="9045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Glass</a:t>
            </a:r>
            <a:endParaRPr sz="2000"/>
          </a:p>
        </p:txBody>
      </p:sp>
      <p:sp>
        <p:nvSpPr>
          <p:cNvPr id="317" name="Google Shape;317;p38"/>
          <p:cNvSpPr txBox="1"/>
          <p:nvPr>
            <p:ph type="title"/>
          </p:nvPr>
        </p:nvSpPr>
        <p:spPr>
          <a:xfrm>
            <a:off x="4616825" y="4488775"/>
            <a:ext cx="17685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Cardboard</a:t>
            </a:r>
            <a:endParaRPr sz="2000"/>
          </a:p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5630100" y="1077338"/>
            <a:ext cx="9045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Plastic</a:t>
            </a:r>
            <a:endParaRPr sz="2000"/>
          </a:p>
        </p:txBody>
      </p:sp>
      <p:sp>
        <p:nvSpPr>
          <p:cNvPr id="319" name="Google Shape;319;p38"/>
          <p:cNvSpPr txBox="1"/>
          <p:nvPr>
            <p:ph type="title"/>
          </p:nvPr>
        </p:nvSpPr>
        <p:spPr>
          <a:xfrm>
            <a:off x="2979613" y="1039238"/>
            <a:ext cx="9045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Metal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 ResNet V2</a:t>
            </a:r>
            <a:endParaRPr/>
          </a:p>
        </p:txBody>
      </p:sp>
      <p:sp>
        <p:nvSpPr>
          <p:cNvPr id="326" name="Google Shape;326;p3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Inception Architecture: </a:t>
            </a:r>
            <a:r>
              <a:rPr lang="en"/>
              <a:t>helps the model recognize objects of varying size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4727800" y="1152475"/>
            <a:ext cx="4260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Residual Blocks: </a:t>
            </a:r>
            <a:r>
              <a:rPr lang="en"/>
              <a:t>help the model ignore less significant details of the image</a:t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10112" l="0" r="0" t="0"/>
          <a:stretch/>
        </p:blipFill>
        <p:spPr>
          <a:xfrm>
            <a:off x="906125" y="1756575"/>
            <a:ext cx="3071450" cy="298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458" y="1756575"/>
            <a:ext cx="2240975" cy="31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First Model: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Thung Dataset</a:t>
            </a:r>
            <a:endParaRPr sz="3000"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483325" y="3526350"/>
            <a:ext cx="83490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Training Parameters: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Initial learning rate for regular training = 7e-5, with 0.94 decay rate over 5,000 steps.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For fine tuning, initial learning rate = 7e-7 with 0.96 decay rate over 10,000 steps.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 early stopping callback was also applied, to stop training after 5 epochs of no improvement</a:t>
            </a:r>
            <a:endParaRPr sz="1400"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7"/>
            <a:ext cx="4260300" cy="2373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0" cy="2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